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9"/>
  </p:notesMasterIdLst>
  <p:handoutMasterIdLst>
    <p:handoutMasterId r:id="rId20"/>
  </p:handoutMasterIdLst>
  <p:sldIdLst>
    <p:sldId id="265" r:id="rId3"/>
    <p:sldId id="310" r:id="rId4"/>
    <p:sldId id="311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4" r:id="rId16"/>
    <p:sldId id="325" r:id="rId17"/>
    <p:sldId id="323" r:id="rId18"/>
  </p:sldIdLst>
  <p:sldSz cx="12188825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030" userDrawn="1">
          <p15:clr>
            <a:srgbClr val="A4A3A4"/>
          </p15:clr>
        </p15:guide>
        <p15:guide id="3" orient="horz" pos="1200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orient="horz" pos="379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3360" userDrawn="1">
          <p15:clr>
            <a:srgbClr val="A4A3A4"/>
          </p15:clr>
        </p15:guide>
        <p15:guide id="8" orient="horz" pos="3312" userDrawn="1">
          <p15:clr>
            <a:srgbClr val="A4A3A4"/>
          </p15:clr>
        </p15:guide>
        <p15:guide id="9" orient="horz" pos="240" userDrawn="1">
          <p15:clr>
            <a:srgbClr val="A4A3A4"/>
          </p15:clr>
        </p15:guide>
        <p15:guide id="10" orient="horz" pos="432" userDrawn="1">
          <p15:clr>
            <a:srgbClr val="A4A3A4"/>
          </p15:clr>
        </p15:guide>
        <p15:guide id="11" orient="horz" pos="2784" userDrawn="1">
          <p15:clr>
            <a:srgbClr val="A4A3A4"/>
          </p15:clr>
        </p15:guide>
        <p15:guide id="12" pos="3839" userDrawn="1">
          <p15:clr>
            <a:srgbClr val="A4A3A4"/>
          </p15:clr>
        </p15:guide>
        <p15:guide id="13" pos="958" userDrawn="1">
          <p15:clr>
            <a:srgbClr val="A4A3A4"/>
          </p15:clr>
        </p15:guide>
        <p15:guide id="14" pos="6142" userDrawn="1">
          <p15:clr>
            <a:srgbClr val="A4A3A4"/>
          </p15:clr>
        </p15:guide>
        <p15:guide id="15" pos="1246" userDrawn="1">
          <p15:clr>
            <a:srgbClr val="A4A3A4"/>
          </p15:clr>
        </p15:guide>
        <p15:guide id="16" pos="7008" userDrawn="1">
          <p15:clr>
            <a:srgbClr val="A4A3A4"/>
          </p15:clr>
        </p15:guide>
        <p15:guide id="17" pos="5854" userDrawn="1">
          <p15:clr>
            <a:srgbClr val="A4A3A4"/>
          </p15:clr>
        </p15:guide>
        <p15:guide id="18" pos="670" userDrawn="1">
          <p15:clr>
            <a:srgbClr val="A4A3A4"/>
          </p15:clr>
        </p15:guide>
        <p15:guide id="19" pos="7151" userDrawn="1">
          <p15:clr>
            <a:srgbClr val="A4A3A4"/>
          </p15:clr>
        </p15:guide>
        <p15:guide id="20" pos="31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29" autoAdjust="0"/>
  </p:normalViewPr>
  <p:slideViewPr>
    <p:cSldViewPr showGuides="1">
      <p:cViewPr varScale="1">
        <p:scale>
          <a:sx n="118" d="100"/>
          <a:sy n="118" d="100"/>
        </p:scale>
        <p:origin x="120" y="102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8"/>
        <p:guide pos="6142"/>
        <p:guide pos="1246"/>
        <p:guide pos="7008"/>
        <p:guide pos="5854"/>
        <p:guide pos="670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200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pt-PT" smtClean="0"/>
              <a:t>12/11/2013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pt-PT" smtClean="0"/>
              <a:t>12/11/2013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dirty="0" smtClean="0"/>
              <a:t>Clique para editar os estilos</a:t>
            </a:r>
          </a:p>
          <a:p>
            <a:pPr lvl="1"/>
            <a:r>
              <a:rPr lang="pt-PT" dirty="0" smtClean="0"/>
              <a:t>Segundo nível</a:t>
            </a:r>
          </a:p>
          <a:p>
            <a:pPr lvl="2"/>
            <a:r>
              <a:rPr lang="pt-PT" dirty="0" smtClean="0"/>
              <a:t>Terceiro nível</a:t>
            </a:r>
          </a:p>
          <a:p>
            <a:pPr lvl="3"/>
            <a:r>
              <a:rPr lang="pt-PT" dirty="0" smtClean="0"/>
              <a:t>Quarto nível</a:t>
            </a:r>
          </a:p>
          <a:p>
            <a:pPr lvl="4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32022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46664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9987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22767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2743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13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4341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89565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4871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3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1" baseline="0">
                <a:solidFill>
                  <a:schemeClr val="accent1"/>
                </a:solidFill>
              </a:defRPr>
            </a:lvl1pPr>
            <a:lvl2pPr marL="457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Faça clique para editar o estilo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pt-PT" smtClean="0"/>
              <a:t>12/11/2013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5" y="381001"/>
            <a:ext cx="1524000" cy="5638800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1522415" y="381001"/>
            <a:ext cx="7391399" cy="5638800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pt-PT" smtClean="0"/>
              <a:t>12/11/2013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pt-PT" smtClean="0"/>
              <a:t>12/11/2013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24" y="2514600"/>
            <a:ext cx="8692398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065214" y="5410214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1" baseline="0">
                <a:solidFill>
                  <a:schemeClr val="accent1"/>
                </a:solidFill>
              </a:defRPr>
            </a:lvl1pPr>
            <a:lvl2pPr marL="457195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3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785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598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178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37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569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pt-PT" smtClean="0"/>
              <a:t>12/11/2013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1504790" y="1905001"/>
            <a:ext cx="4419599" cy="41148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229192" y="1905001"/>
            <a:ext cx="4419599" cy="41148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pt-PT" smtClean="0"/>
              <a:t>12/11/2013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/>
          <a:lstStyle>
            <a:lvl1pPr>
              <a:defRPr/>
            </a:lvl1pPr>
          </a:lstStyle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522420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1" baseline="0">
                <a:solidFill>
                  <a:schemeClr val="accent1"/>
                </a:solidFill>
              </a:defRPr>
            </a:lvl1pPr>
            <a:lvl2pPr marL="457195" indent="0">
              <a:buNone/>
              <a:defRPr sz="2000" b="1"/>
            </a:lvl2pPr>
            <a:lvl3pPr marL="914393" indent="0">
              <a:buNone/>
              <a:defRPr sz="1801" b="1"/>
            </a:lvl3pPr>
            <a:lvl4pPr marL="1371589" indent="0">
              <a:buNone/>
              <a:defRPr sz="1600" b="1"/>
            </a:lvl4pPr>
            <a:lvl5pPr marL="1828785" indent="0">
              <a:buNone/>
              <a:defRPr sz="1600" b="1"/>
            </a:lvl5pPr>
            <a:lvl6pPr marL="2285980" indent="0">
              <a:buNone/>
              <a:defRPr sz="1600" b="1"/>
            </a:lvl6pPr>
            <a:lvl7pPr marL="2743178" indent="0">
              <a:buNone/>
              <a:defRPr sz="1600" b="1"/>
            </a:lvl7pPr>
            <a:lvl8pPr marL="3200373" indent="0">
              <a:buNone/>
              <a:defRPr sz="1600" b="1"/>
            </a:lvl8pPr>
            <a:lvl9pPr marL="3657569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1522420" y="2743201"/>
            <a:ext cx="4416552" cy="32766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249870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1" baseline="0">
                <a:solidFill>
                  <a:schemeClr val="accent1"/>
                </a:solidFill>
              </a:defRPr>
            </a:lvl1pPr>
            <a:lvl2pPr marL="457195" indent="0">
              <a:buNone/>
              <a:defRPr sz="2000" b="1"/>
            </a:lvl2pPr>
            <a:lvl3pPr marL="914393" indent="0">
              <a:buNone/>
              <a:defRPr sz="1801" b="1"/>
            </a:lvl3pPr>
            <a:lvl4pPr marL="1371589" indent="0">
              <a:buNone/>
              <a:defRPr sz="1600" b="1"/>
            </a:lvl4pPr>
            <a:lvl5pPr marL="1828785" indent="0">
              <a:buNone/>
              <a:defRPr sz="1600" b="1"/>
            </a:lvl5pPr>
            <a:lvl6pPr marL="2285980" indent="0">
              <a:buNone/>
              <a:defRPr sz="1600" b="1"/>
            </a:lvl6pPr>
            <a:lvl7pPr marL="2743178" indent="0">
              <a:buNone/>
              <a:defRPr sz="1600" b="1"/>
            </a:lvl7pPr>
            <a:lvl8pPr marL="3200373" indent="0">
              <a:buNone/>
              <a:defRPr sz="1600" b="1"/>
            </a:lvl8pPr>
            <a:lvl9pPr marL="3657569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249870" y="2743201"/>
            <a:ext cx="4416552" cy="32766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pt-PT" smtClean="0"/>
              <a:t>12/11/2013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pt-PT" smtClean="0"/>
              <a:t>12/11/2013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pt-PT" smtClean="0"/>
              <a:t>12/11/2013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5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4951416" y="685800"/>
            <a:ext cx="6400799" cy="5334000"/>
          </a:xfrm>
        </p:spPr>
        <p:txBody>
          <a:bodyPr>
            <a:normAutofit/>
          </a:bodyPr>
          <a:lstStyle>
            <a:lvl1pPr>
              <a:defRPr sz="2399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65214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1"/>
            </a:lvl1pPr>
            <a:lvl2pPr marL="457195" indent="0">
              <a:buNone/>
              <a:defRPr sz="1200"/>
            </a:lvl2pPr>
            <a:lvl3pPr marL="914393" indent="0">
              <a:buNone/>
              <a:defRPr sz="1001"/>
            </a:lvl3pPr>
            <a:lvl4pPr marL="1371589" indent="0">
              <a:buNone/>
              <a:defRPr sz="900"/>
            </a:lvl4pPr>
            <a:lvl5pPr marL="1828785" indent="0">
              <a:buNone/>
              <a:defRPr sz="900"/>
            </a:lvl5pPr>
            <a:lvl6pPr marL="2285980" indent="0">
              <a:buNone/>
              <a:defRPr sz="900"/>
            </a:lvl6pPr>
            <a:lvl7pPr marL="2743178" indent="0">
              <a:buNone/>
              <a:defRPr sz="900"/>
            </a:lvl7pPr>
            <a:lvl8pPr marL="3200373" indent="0">
              <a:buNone/>
              <a:defRPr sz="900"/>
            </a:lvl8pPr>
            <a:lvl9pPr marL="3657569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pt-PT" smtClean="0"/>
              <a:t>12/11/2013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4951416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399"/>
            </a:lvl1pPr>
            <a:lvl2pPr marL="457195" indent="0">
              <a:buNone/>
              <a:defRPr sz="2801"/>
            </a:lvl2pPr>
            <a:lvl3pPr marL="914393" indent="0">
              <a:buNone/>
              <a:defRPr sz="2399"/>
            </a:lvl3pPr>
            <a:lvl4pPr marL="1371589" indent="0">
              <a:buNone/>
              <a:defRPr sz="2000"/>
            </a:lvl4pPr>
            <a:lvl5pPr marL="1828785" indent="0">
              <a:buNone/>
              <a:defRPr sz="2000"/>
            </a:lvl5pPr>
            <a:lvl6pPr marL="2285980" indent="0">
              <a:buNone/>
              <a:defRPr sz="2000"/>
            </a:lvl6pPr>
            <a:lvl7pPr marL="2743178" indent="0">
              <a:buNone/>
              <a:defRPr sz="2000"/>
            </a:lvl7pPr>
            <a:lvl8pPr marL="3200373" indent="0">
              <a:buNone/>
              <a:defRPr sz="2000"/>
            </a:lvl8pPr>
            <a:lvl9pPr marL="3657569" indent="0">
              <a:buNone/>
              <a:defRPr sz="2000"/>
            </a:lvl9pPr>
          </a:lstStyle>
          <a:p>
            <a:r>
              <a:rPr lang="pt-PT" smtClean="0"/>
              <a:t>Clique no ícone para adicionar uma imagem</a:t>
            </a:r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5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65214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1"/>
            </a:lvl1pPr>
            <a:lvl2pPr marL="457195" indent="0">
              <a:buNone/>
              <a:defRPr sz="1200"/>
            </a:lvl2pPr>
            <a:lvl3pPr marL="914393" indent="0">
              <a:buNone/>
              <a:defRPr sz="1001"/>
            </a:lvl3pPr>
            <a:lvl4pPr marL="1371589" indent="0">
              <a:buNone/>
              <a:defRPr sz="900"/>
            </a:lvl4pPr>
            <a:lvl5pPr marL="1828785" indent="0">
              <a:buNone/>
              <a:defRPr sz="900"/>
            </a:lvl5pPr>
            <a:lvl6pPr marL="2285980" indent="0">
              <a:buNone/>
              <a:defRPr sz="900"/>
            </a:lvl6pPr>
            <a:lvl7pPr marL="2743178" indent="0">
              <a:buNone/>
              <a:defRPr sz="900"/>
            </a:lvl7pPr>
            <a:lvl8pPr marL="3200373" indent="0">
              <a:buNone/>
              <a:defRPr sz="900"/>
            </a:lvl8pPr>
            <a:lvl9pPr marL="3657569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pt-PT" smtClean="0"/>
              <a:pPr/>
              <a:t>12/11/2013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52242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dirty="0" smtClean="0"/>
              <a:t>Clique para editar o estilo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 smtClean="0"/>
              <a:t>Clique para editar os estilos</a:t>
            </a:r>
          </a:p>
          <a:p>
            <a:pPr lvl="1"/>
            <a:r>
              <a:rPr lang="pt-PT" dirty="0" smtClean="0"/>
              <a:t>Segundo nível</a:t>
            </a:r>
          </a:p>
          <a:p>
            <a:pPr lvl="2"/>
            <a:r>
              <a:rPr lang="pt-PT" dirty="0" smtClean="0"/>
              <a:t>Terceiro nível</a:t>
            </a:r>
          </a:p>
          <a:p>
            <a:pPr lvl="3"/>
            <a:r>
              <a:rPr lang="pt-PT" dirty="0" smtClean="0"/>
              <a:t>Quarto nível</a:t>
            </a:r>
          </a:p>
          <a:p>
            <a:pPr lvl="4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226431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pt-PT" smtClean="0"/>
              <a:pPr/>
              <a:t>12/11/2013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20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93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5" indent="-223835" algn="l" defTabSz="914393" rtl="0" eaLnBrk="1" latinLnBrk="0" hangingPunct="1">
        <a:lnSpc>
          <a:spcPct val="90000"/>
        </a:lnSpc>
        <a:spcBef>
          <a:spcPts val="1801"/>
        </a:spcBef>
        <a:buClr>
          <a:schemeClr val="accent1"/>
        </a:buClr>
        <a:buSzPct val="100000"/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463545" indent="-231774" algn="l" defTabSz="914393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0" indent="-219075" algn="l" defTabSz="914393" rtl="0" eaLnBrk="1" latinLnBrk="0" hangingPunct="1">
        <a:lnSpc>
          <a:spcPct val="90000"/>
        </a:lnSpc>
        <a:spcBef>
          <a:spcPts val="601"/>
        </a:spcBef>
        <a:buClr>
          <a:schemeClr val="accent1"/>
        </a:buClr>
        <a:buSzPct val="100000"/>
        <a:buFont typeface="Arial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857243" indent="-174624" algn="l" defTabSz="914393" rtl="0" eaLnBrk="1" latinLnBrk="0" hangingPunct="1">
        <a:lnSpc>
          <a:spcPct val="90000"/>
        </a:lnSpc>
        <a:spcBef>
          <a:spcPts val="601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0" indent="-173037" algn="l" defTabSz="914393" rtl="0" eaLnBrk="1" latinLnBrk="0" hangingPunct="1">
        <a:lnSpc>
          <a:spcPct val="90000"/>
        </a:lnSpc>
        <a:spcBef>
          <a:spcPts val="601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998" indent="-173735" algn="l" defTabSz="914393" rtl="0" eaLnBrk="1" latinLnBrk="0" hangingPunct="1">
        <a:spcBef>
          <a:spcPts val="601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33" indent="-173735" algn="l" defTabSz="914393" rtl="0" eaLnBrk="1" latinLnBrk="0" hangingPunct="1">
        <a:spcBef>
          <a:spcPts val="601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67" indent="-173735" algn="l" defTabSz="914393" rtl="0" eaLnBrk="1" latinLnBrk="0" hangingPunct="1">
        <a:spcBef>
          <a:spcPts val="601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03" indent="-173735" algn="l" defTabSz="914393" rtl="0" eaLnBrk="1" latinLnBrk="0" hangingPunct="1">
        <a:spcBef>
          <a:spcPts val="601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9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93" algn="l" defTabSz="91439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9" algn="l" defTabSz="91439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5" algn="l" defTabSz="91439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0" algn="l" defTabSz="91439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8" algn="l" defTabSz="91439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3" algn="l" defTabSz="91439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9" algn="l" defTabSz="91439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Traffic Sign Detection</a:t>
            </a:r>
            <a:endParaRPr lang="en-US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Computer Vision – Project 1 – MIEIC – 13/14</a:t>
            </a:r>
          </a:p>
          <a:p>
            <a:r>
              <a:rPr lang="en-US" sz="1401" dirty="0"/>
              <a:t>Carlos Miguel Correia da Costa – 200903044 – Carlos.costa@fe.up.pt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959770"/>
          </a:xfrm>
        </p:spPr>
        <p:txBody>
          <a:bodyPr/>
          <a:lstStyle/>
          <a:p>
            <a:pPr algn="ctr"/>
            <a:r>
              <a:rPr lang="en-US" sz="4000" dirty="0" smtClean="0"/>
              <a:t>2.4. Traffic sign recognition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532035" y="1396456"/>
            <a:ext cx="9134393" cy="1096439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/>
            </a:pPr>
            <a:r>
              <a:rPr lang="en-US" sz="2399" dirty="0" smtClean="0"/>
              <a:t>Application of template matching or feature detection to identify the numbers inside the traffic signs ellipsis</a:t>
            </a:r>
            <a:endParaRPr lang="en-US" sz="2399" dirty="0"/>
          </a:p>
        </p:txBody>
      </p:sp>
      <p:sp>
        <p:nvSpPr>
          <p:cNvPr id="2" name="CaixaDeTexto 1"/>
          <p:cNvSpPr txBox="1"/>
          <p:nvPr/>
        </p:nvSpPr>
        <p:spPr>
          <a:xfrm>
            <a:off x="389128" y="6072317"/>
            <a:ext cx="11410689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2.4a </a:t>
            </a:r>
            <a:r>
              <a:rPr lang="en-US" sz="1801" dirty="0"/>
              <a:t>– </a:t>
            </a:r>
            <a:r>
              <a:rPr lang="en-US" sz="1801" dirty="0" smtClean="0"/>
              <a:t>Number recognition using </a:t>
            </a:r>
            <a:r>
              <a:rPr lang="en-US" dirty="0" err="1" smtClean="0"/>
              <a:t>GoodFeaturesToTrackDetector</a:t>
            </a:r>
            <a:r>
              <a:rPr lang="en-US" dirty="0" smtClean="0"/>
              <a:t>, </a:t>
            </a:r>
            <a:r>
              <a:rPr lang="en-US" dirty="0" err="1" smtClean="0"/>
              <a:t>SiftDescriptorExtractor</a:t>
            </a:r>
            <a:r>
              <a:rPr lang="en-US" dirty="0" smtClean="0"/>
              <a:t> and </a:t>
            </a:r>
            <a:r>
              <a:rPr lang="en-US" dirty="0" err="1"/>
              <a:t>FlannBasedMatcher</a:t>
            </a:r>
            <a:r>
              <a:rPr lang="en-US" dirty="0"/>
              <a:t> </a:t>
            </a:r>
            <a:endParaRPr lang="en-US" sz="1801" dirty="0"/>
          </a:p>
        </p:txBody>
      </p:sp>
      <p:pic>
        <p:nvPicPr>
          <p:cNvPr id="6" name="Imagem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73" y="2348879"/>
            <a:ext cx="5601155" cy="3635916"/>
          </a:xfrm>
          <a:prstGeom prst="rect">
            <a:avLst/>
          </a:prstGeom>
        </p:spPr>
      </p:pic>
      <p:pic>
        <p:nvPicPr>
          <p:cNvPr id="8" name="Imagem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587" y="2348881"/>
            <a:ext cx="2586458" cy="3635915"/>
          </a:xfrm>
          <a:prstGeom prst="rect">
            <a:avLst/>
          </a:prstGeom>
        </p:spPr>
      </p:pic>
      <p:pic>
        <p:nvPicPr>
          <p:cNvPr id="9" name="Imagem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2348880"/>
            <a:ext cx="2719159" cy="363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959770"/>
          </a:xfrm>
        </p:spPr>
        <p:txBody>
          <a:bodyPr/>
          <a:lstStyle/>
          <a:p>
            <a:pPr algn="ctr"/>
            <a:r>
              <a:rPr lang="en-US" sz="4000" dirty="0" smtClean="0"/>
              <a:t>2.4. Traffic sign recognition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532035" y="1396456"/>
            <a:ext cx="9134393" cy="1096439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/>
            </a:pPr>
            <a:r>
              <a:rPr lang="en-US" sz="2399" dirty="0" smtClean="0"/>
              <a:t>Feature detection results for signals with good segmentation and positioning</a:t>
            </a:r>
            <a:endParaRPr lang="en-US" sz="2399" dirty="0"/>
          </a:p>
        </p:txBody>
      </p:sp>
      <p:sp>
        <p:nvSpPr>
          <p:cNvPr id="2" name="CaixaDeTexto 1"/>
          <p:cNvSpPr txBox="1"/>
          <p:nvPr/>
        </p:nvSpPr>
        <p:spPr>
          <a:xfrm>
            <a:off x="3667088" y="6072317"/>
            <a:ext cx="4854792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2.4b </a:t>
            </a:r>
            <a:r>
              <a:rPr lang="en-US" sz="1801" dirty="0"/>
              <a:t>– </a:t>
            </a:r>
            <a:r>
              <a:rPr lang="en-US" sz="1801" dirty="0" smtClean="0"/>
              <a:t>Good matches between feature points</a:t>
            </a:r>
            <a:endParaRPr lang="en-US" sz="1801" dirty="0"/>
          </a:p>
        </p:txBody>
      </p:sp>
      <p:pic>
        <p:nvPicPr>
          <p:cNvPr id="12" name="Imagem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551" y="2276872"/>
            <a:ext cx="3654531" cy="3654531"/>
          </a:xfrm>
          <a:prstGeom prst="rect">
            <a:avLst/>
          </a:prstGeom>
        </p:spPr>
      </p:pic>
      <p:pic>
        <p:nvPicPr>
          <p:cNvPr id="14" name="Imagem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2276872"/>
            <a:ext cx="3654531" cy="365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7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959770"/>
          </a:xfrm>
        </p:spPr>
        <p:txBody>
          <a:bodyPr/>
          <a:lstStyle/>
          <a:p>
            <a:pPr algn="ctr"/>
            <a:r>
              <a:rPr lang="en-US" sz="4000" dirty="0" smtClean="0"/>
              <a:t>2.4. Traffic sign recognition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532035" y="1396456"/>
            <a:ext cx="9134393" cy="1096439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/>
            </a:pPr>
            <a:r>
              <a:rPr lang="en-US" sz="2399" dirty="0" smtClean="0"/>
              <a:t>Feature detection results for signals with good segmentation and some perspective distortion</a:t>
            </a:r>
            <a:endParaRPr lang="en-US" sz="2399" dirty="0"/>
          </a:p>
        </p:txBody>
      </p:sp>
      <p:sp>
        <p:nvSpPr>
          <p:cNvPr id="2" name="CaixaDeTexto 1"/>
          <p:cNvSpPr txBox="1"/>
          <p:nvPr/>
        </p:nvSpPr>
        <p:spPr>
          <a:xfrm>
            <a:off x="3678309" y="6072317"/>
            <a:ext cx="4832350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2.4c </a:t>
            </a:r>
            <a:r>
              <a:rPr lang="en-US" sz="1801" dirty="0"/>
              <a:t>– </a:t>
            </a:r>
            <a:r>
              <a:rPr lang="en-US" sz="1801" dirty="0" smtClean="0"/>
              <a:t>Good matches between feature points</a:t>
            </a:r>
            <a:endParaRPr lang="en-US" sz="1801" dirty="0"/>
          </a:p>
        </p:txBody>
      </p:sp>
      <p:pic>
        <p:nvPicPr>
          <p:cNvPr id="7" name="Imagem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30" y="2226090"/>
            <a:ext cx="3723190" cy="3723190"/>
          </a:xfrm>
          <a:prstGeom prst="rect">
            <a:avLst/>
          </a:prstGeom>
        </p:spPr>
      </p:pic>
      <p:pic>
        <p:nvPicPr>
          <p:cNvPr id="8" name="Imagem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20" y="2226090"/>
            <a:ext cx="3723190" cy="372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5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959770"/>
          </a:xfrm>
        </p:spPr>
        <p:txBody>
          <a:bodyPr/>
          <a:lstStyle/>
          <a:p>
            <a:pPr algn="ctr"/>
            <a:r>
              <a:rPr lang="en-US" sz="4000" dirty="0" smtClean="0"/>
              <a:t>2.4. Traffic sign recognition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532035" y="1396456"/>
            <a:ext cx="9134393" cy="1096439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/>
            </a:pPr>
            <a:r>
              <a:rPr lang="en-US" sz="2399" dirty="0" smtClean="0"/>
              <a:t>Feature detection results for signals with suboptimal segmentation (on purpose), and how the feature points adapted</a:t>
            </a:r>
            <a:endParaRPr lang="en-US" sz="2399" dirty="0"/>
          </a:p>
        </p:txBody>
      </p:sp>
      <p:sp>
        <p:nvSpPr>
          <p:cNvPr id="2" name="CaixaDeTexto 1"/>
          <p:cNvSpPr txBox="1"/>
          <p:nvPr/>
        </p:nvSpPr>
        <p:spPr>
          <a:xfrm>
            <a:off x="3667089" y="6072317"/>
            <a:ext cx="4854791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2.4d </a:t>
            </a:r>
            <a:r>
              <a:rPr lang="en-US" sz="1801" dirty="0"/>
              <a:t>– </a:t>
            </a:r>
            <a:r>
              <a:rPr lang="en-US" sz="1801" dirty="0" smtClean="0"/>
              <a:t>Good matches between feature points</a:t>
            </a:r>
            <a:endParaRPr lang="en-US" sz="1801" dirty="0"/>
          </a:p>
        </p:txBody>
      </p:sp>
      <p:pic>
        <p:nvPicPr>
          <p:cNvPr id="9" name="Imagem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20" y="2276872"/>
            <a:ext cx="3672408" cy="3672408"/>
          </a:xfrm>
          <a:prstGeom prst="rect">
            <a:avLst/>
          </a:prstGeom>
        </p:spPr>
      </p:pic>
      <p:pic>
        <p:nvPicPr>
          <p:cNvPr id="10" name="Imagem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2" y="2276872"/>
            <a:ext cx="367240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4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959770"/>
          </a:xfrm>
        </p:spPr>
        <p:txBody>
          <a:bodyPr/>
          <a:lstStyle/>
          <a:p>
            <a:pPr algn="ctr"/>
            <a:r>
              <a:rPr lang="en-US" sz="4000" dirty="0" smtClean="0"/>
              <a:t>3.1. Parameterization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532035" y="1396457"/>
            <a:ext cx="9134393" cy="448368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/>
            </a:pPr>
            <a:r>
              <a:rPr lang="en-US" sz="2399" dirty="0" smtClean="0"/>
              <a:t>The </a:t>
            </a:r>
            <a:r>
              <a:rPr lang="en-US" sz="2399" dirty="0" err="1" smtClean="0"/>
              <a:t>HighGUI</a:t>
            </a:r>
            <a:r>
              <a:rPr lang="en-US" sz="2399" dirty="0" smtClean="0"/>
              <a:t> interface for main algorithms parameterization</a:t>
            </a:r>
            <a:endParaRPr lang="en-US" sz="2399" dirty="0"/>
          </a:p>
        </p:txBody>
      </p:sp>
      <p:sp>
        <p:nvSpPr>
          <p:cNvPr id="2" name="CaixaDeTexto 1"/>
          <p:cNvSpPr txBox="1"/>
          <p:nvPr/>
        </p:nvSpPr>
        <p:spPr>
          <a:xfrm>
            <a:off x="1989971" y="6165304"/>
            <a:ext cx="8208912" cy="591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3a</a:t>
            </a:r>
            <a:r>
              <a:rPr lang="en-US" sz="1801" dirty="0" smtClean="0"/>
              <a:t> </a:t>
            </a:r>
            <a:r>
              <a:rPr lang="en-US" sz="1801" dirty="0"/>
              <a:t>– </a:t>
            </a:r>
            <a:r>
              <a:rPr lang="en-US" sz="1801" dirty="0" err="1" smtClean="0"/>
              <a:t>HighGUI</a:t>
            </a:r>
            <a:r>
              <a:rPr lang="en-US" sz="1801" dirty="0" smtClean="0"/>
              <a:t> parameterization interface allows the customization of the algorithms parameters to obtain better results</a:t>
            </a:r>
            <a:endParaRPr lang="en-US" sz="180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03" y="1858326"/>
            <a:ext cx="7632848" cy="429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8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959770"/>
          </a:xfrm>
        </p:spPr>
        <p:txBody>
          <a:bodyPr/>
          <a:lstStyle/>
          <a:p>
            <a:pPr algn="ctr"/>
            <a:r>
              <a:rPr lang="en-US" sz="4000" dirty="0" smtClean="0"/>
              <a:t>3.2. Parameterization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532035" y="1396457"/>
            <a:ext cx="9134393" cy="448368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/>
            </a:pPr>
            <a:r>
              <a:rPr lang="en-US" sz="2399" dirty="0" smtClean="0"/>
              <a:t>Default parameterization used</a:t>
            </a:r>
            <a:endParaRPr lang="en-US" sz="2399" dirty="0"/>
          </a:p>
        </p:txBody>
      </p:sp>
      <p:sp>
        <p:nvSpPr>
          <p:cNvPr id="2" name="CaixaDeTexto 1"/>
          <p:cNvSpPr txBox="1"/>
          <p:nvPr/>
        </p:nvSpPr>
        <p:spPr>
          <a:xfrm>
            <a:off x="1721425" y="6165304"/>
            <a:ext cx="8208912" cy="34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3b</a:t>
            </a:r>
            <a:r>
              <a:rPr lang="en-US" sz="1801" dirty="0" smtClean="0"/>
              <a:t> </a:t>
            </a:r>
            <a:r>
              <a:rPr lang="en-US" sz="1801" dirty="0"/>
              <a:t>– </a:t>
            </a:r>
            <a:r>
              <a:rPr lang="en-US" sz="1801" dirty="0" smtClean="0"/>
              <a:t>Parameterization to recognize normal speed limit signs</a:t>
            </a:r>
            <a:endParaRPr lang="en-US" sz="1801" dirty="0"/>
          </a:p>
        </p:txBody>
      </p:sp>
      <p:pic>
        <p:nvPicPr>
          <p:cNvPr id="6" name="Image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956523"/>
            <a:ext cx="2755012" cy="1350035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3306558"/>
            <a:ext cx="2752644" cy="1348874"/>
          </a:xfrm>
          <a:prstGeom prst="rect">
            <a:avLst/>
          </a:prstGeom>
        </p:spPr>
      </p:pic>
      <p:pic>
        <p:nvPicPr>
          <p:cNvPr id="8" name="Imagem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4652517"/>
            <a:ext cx="2752644" cy="1035988"/>
          </a:xfrm>
          <a:prstGeom prst="rect">
            <a:avLst/>
          </a:prstGeom>
        </p:spPr>
      </p:pic>
      <p:pic>
        <p:nvPicPr>
          <p:cNvPr id="9" name="Imagem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472" y="1960527"/>
            <a:ext cx="2426114" cy="2115473"/>
          </a:xfrm>
          <a:prstGeom prst="rect">
            <a:avLst/>
          </a:prstGeom>
        </p:spPr>
      </p:pic>
      <p:pic>
        <p:nvPicPr>
          <p:cNvPr id="10" name="Imagem 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470" y="4070328"/>
            <a:ext cx="2423747" cy="1515544"/>
          </a:xfrm>
          <a:prstGeom prst="rect">
            <a:avLst/>
          </a:prstGeom>
        </p:spPr>
      </p:pic>
      <p:pic>
        <p:nvPicPr>
          <p:cNvPr id="11" name="Imagem 10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586" y="1954261"/>
            <a:ext cx="2410392" cy="2113647"/>
          </a:xfrm>
          <a:prstGeom prst="rect">
            <a:avLst/>
          </a:prstGeom>
        </p:spPr>
      </p:pic>
      <p:pic>
        <p:nvPicPr>
          <p:cNvPr id="12" name="Imagem 11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864" y="4070294"/>
            <a:ext cx="2426113" cy="2086918"/>
          </a:xfrm>
          <a:prstGeom prst="rect">
            <a:avLst/>
          </a:prstGeom>
        </p:spPr>
      </p:pic>
      <p:pic>
        <p:nvPicPr>
          <p:cNvPr id="14" name="Imagem 13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978" y="1960527"/>
            <a:ext cx="289052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1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7948" y="3068960"/>
            <a:ext cx="8692398" cy="1152128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7200" dirty="0" smtClean="0"/>
              <a:t>Questions?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35914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1103786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1. Applications</a:t>
            </a:r>
          </a:p>
        </p:txBody>
      </p:sp>
      <p:pic>
        <p:nvPicPr>
          <p:cNvPr id="1028" name="Picture 4" descr="http://www.themotorreport.com.au/content/image/t/h/the_boss_gm_autonomous_vehicle-4e9e9e15135a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444" y="2204864"/>
            <a:ext cx="4934969" cy="2942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http://photos.expertreviews.co.uk/images/front_picture_library_Expert_Reviews/dir_288/er_photo_144364_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72" y="2204864"/>
            <a:ext cx="5153774" cy="2942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CaixaDeTexto 1"/>
          <p:cNvSpPr txBox="1"/>
          <p:nvPr/>
        </p:nvSpPr>
        <p:spPr>
          <a:xfrm>
            <a:off x="7341582" y="5359985"/>
            <a:ext cx="3018262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1" dirty="0"/>
              <a:t>Fig 1.2 - Autonomous vehicles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833547" y="5359985"/>
            <a:ext cx="3454792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1" dirty="0"/>
              <a:t>Fig. 1.1 - Driver assistance systems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1103786"/>
          </a:xfrm>
        </p:spPr>
        <p:txBody>
          <a:bodyPr/>
          <a:lstStyle/>
          <a:p>
            <a:pPr algn="ctr"/>
            <a:r>
              <a:rPr lang="en-US" sz="4000" dirty="0"/>
              <a:t>2. </a:t>
            </a:r>
            <a:r>
              <a:rPr lang="en-US" sz="4000" dirty="0" smtClean="0"/>
              <a:t>Implementation</a:t>
            </a:r>
            <a:r>
              <a:rPr lang="en-US" dirty="0" smtClean="0"/>
              <a:t> main algorithms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516585" y="1916832"/>
            <a:ext cx="9134393" cy="3670920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buFont typeface="Wingdings" panose="05000000000000000000" pitchFamily="2" charset="2"/>
              <a:buChar char="ü"/>
            </a:pPr>
            <a:r>
              <a:rPr lang="en-US" sz="2399" dirty="0"/>
              <a:t>Scene acquisition (image, video, camera)</a:t>
            </a:r>
          </a:p>
          <a:p>
            <a:pPr marL="457195" indent="-457195">
              <a:buFont typeface="+mj-lt"/>
              <a:buAutoNum type="arabicPeriod"/>
            </a:pPr>
            <a:r>
              <a:rPr lang="en-US" sz="2399" dirty="0"/>
              <a:t>Image preprocessing</a:t>
            </a:r>
          </a:p>
          <a:p>
            <a:pPr marL="457195" indent="-457195">
              <a:buFont typeface="+mj-lt"/>
              <a:buAutoNum type="arabicPeriod"/>
            </a:pPr>
            <a:r>
              <a:rPr lang="en-US" sz="2399" dirty="0" smtClean="0"/>
              <a:t>Signal color </a:t>
            </a:r>
            <a:r>
              <a:rPr lang="en-US" sz="2399" dirty="0"/>
              <a:t>segmentation</a:t>
            </a:r>
          </a:p>
          <a:p>
            <a:pPr marL="457195" indent="-457195">
              <a:buFont typeface="+mj-lt"/>
              <a:buAutoNum type="arabicPeriod"/>
            </a:pPr>
            <a:r>
              <a:rPr lang="en-US" sz="2399" dirty="0" smtClean="0"/>
              <a:t>Text color segmentation</a:t>
            </a:r>
            <a:endParaRPr lang="en-US" sz="2399" dirty="0"/>
          </a:p>
          <a:p>
            <a:pPr marL="457195" indent="-457195">
              <a:buFont typeface="+mj-lt"/>
              <a:buAutoNum type="arabicPeriod"/>
            </a:pPr>
            <a:r>
              <a:rPr lang="en-US" sz="2399" dirty="0"/>
              <a:t>Traffic sign recognition</a:t>
            </a: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959770"/>
          </a:xfrm>
        </p:spPr>
        <p:txBody>
          <a:bodyPr/>
          <a:lstStyle/>
          <a:p>
            <a:pPr algn="ctr"/>
            <a:r>
              <a:rPr lang="en-US" sz="4000" dirty="0" smtClean="0"/>
              <a:t>2.1. </a:t>
            </a:r>
            <a:r>
              <a:rPr lang="en-US" sz="4000" dirty="0"/>
              <a:t>Image preprocessing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466674" y="1466070"/>
            <a:ext cx="9134393" cy="576065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95" indent="-457195">
              <a:buFont typeface="+mj-lt"/>
              <a:buAutoNum type="alphaLcParenR"/>
            </a:pPr>
            <a:r>
              <a:rPr lang="en-US" sz="2399" dirty="0"/>
              <a:t>Bilateral filtering</a:t>
            </a:r>
          </a:p>
          <a:p>
            <a:pPr marL="457195" indent="-457195">
              <a:buFont typeface="+mj-lt"/>
              <a:buAutoNum type="alphaLcParenR"/>
            </a:pPr>
            <a:endParaRPr lang="en-US" sz="2399" dirty="0"/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54" y="2204881"/>
            <a:ext cx="3839411" cy="3835152"/>
          </a:xfrm>
          <a:prstGeom prst="rect">
            <a:avLst/>
          </a:prstGeom>
        </p:spPr>
      </p:pic>
      <p:pic>
        <p:nvPicPr>
          <p:cNvPr id="6" name="Image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877" y="2204872"/>
            <a:ext cx="3846223" cy="3835154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500373" y="6165319"/>
            <a:ext cx="5543505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2.1a </a:t>
            </a:r>
            <a:r>
              <a:rPr lang="en-US" sz="1801" dirty="0"/>
              <a:t>– Effect of the bilateral filter in removing noise</a:t>
            </a:r>
          </a:p>
        </p:txBody>
      </p:sp>
    </p:spTree>
    <p:extLst>
      <p:ext uri="{BB962C8B-B14F-4D97-AF65-F5344CB8AC3E}">
        <p14:creationId xmlns:p14="http://schemas.microsoft.com/office/powerpoint/2010/main" val="393588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959770"/>
          </a:xfrm>
        </p:spPr>
        <p:txBody>
          <a:bodyPr/>
          <a:lstStyle/>
          <a:p>
            <a:pPr algn="ctr"/>
            <a:r>
              <a:rPr lang="en-US" sz="4000" dirty="0" smtClean="0"/>
              <a:t>2.1. Image preprocessing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522419" y="1485830"/>
            <a:ext cx="9134393" cy="503010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95" indent="-457195">
              <a:buFont typeface="+mj-lt"/>
              <a:buAutoNum type="alphaLcParenR" startAt="2"/>
            </a:pPr>
            <a:r>
              <a:rPr lang="en-US" sz="2399" dirty="0"/>
              <a:t>Contrast limited adaptive histogram equalization (CLAHE)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500367" y="6165319"/>
            <a:ext cx="5188215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2.1b </a:t>
            </a:r>
            <a:r>
              <a:rPr lang="en-US" sz="1801" dirty="0"/>
              <a:t>– Effect of the CLAHE in increasing contrast</a:t>
            </a:r>
          </a:p>
        </p:txBody>
      </p:sp>
      <p:pic>
        <p:nvPicPr>
          <p:cNvPr id="8" name="Imagem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23" y="2348897"/>
            <a:ext cx="5528727" cy="3671362"/>
          </a:xfrm>
          <a:prstGeom prst="rect">
            <a:avLst/>
          </a:prstGeom>
        </p:spPr>
      </p:pic>
      <p:pic>
        <p:nvPicPr>
          <p:cNvPr id="9" name="Imagem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39" y="2348897"/>
            <a:ext cx="5527669" cy="367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959770"/>
          </a:xfrm>
        </p:spPr>
        <p:txBody>
          <a:bodyPr/>
          <a:lstStyle/>
          <a:p>
            <a:pPr algn="ctr"/>
            <a:r>
              <a:rPr lang="en-US" sz="4000" dirty="0" smtClean="0"/>
              <a:t>2.1. </a:t>
            </a:r>
            <a:r>
              <a:rPr lang="en-US" sz="4000" dirty="0"/>
              <a:t>Image preprocessing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532035" y="1396457"/>
            <a:ext cx="9134393" cy="448376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95" indent="-457195">
              <a:buFont typeface="+mj-lt"/>
              <a:buAutoNum type="alphaLcParenR" startAt="3"/>
            </a:pPr>
            <a:r>
              <a:rPr lang="en-US" sz="2399" dirty="0"/>
              <a:t>Contrast and brightness correction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500373" y="6165319"/>
            <a:ext cx="5319661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2.1c </a:t>
            </a:r>
            <a:r>
              <a:rPr lang="en-US" sz="1801" dirty="0"/>
              <a:t>– </a:t>
            </a:r>
            <a:r>
              <a:rPr lang="en-US" sz="1801" dirty="0" smtClean="0"/>
              <a:t>Correction of contrast and removal of noise</a:t>
            </a:r>
            <a:endParaRPr lang="en-US" sz="1801" dirty="0"/>
          </a:p>
        </p:txBody>
      </p:sp>
      <p:pic>
        <p:nvPicPr>
          <p:cNvPr id="7" name="Imagem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18" y="1972496"/>
            <a:ext cx="4130602" cy="4120800"/>
          </a:xfrm>
          <a:prstGeom prst="rect">
            <a:avLst/>
          </a:prstGeom>
        </p:spPr>
      </p:pic>
      <p:pic>
        <p:nvPicPr>
          <p:cNvPr id="10" name="Imagem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20" y="1972496"/>
            <a:ext cx="4123474" cy="41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3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959770"/>
          </a:xfrm>
        </p:spPr>
        <p:txBody>
          <a:bodyPr/>
          <a:lstStyle/>
          <a:p>
            <a:pPr algn="ctr"/>
            <a:r>
              <a:rPr lang="en-US" sz="4000" dirty="0" smtClean="0"/>
              <a:t>2.2. Signal color segmentation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532035" y="1396456"/>
            <a:ext cx="9134393" cy="1168447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/>
            </a:pPr>
            <a:r>
              <a:rPr lang="en-US" sz="2399" dirty="0" smtClean="0"/>
              <a:t>Signal segmentation in HSV color space using the red borders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399" dirty="0" smtClean="0"/>
              <a:t>Usage of opening morphological operation to remove small blobs</a:t>
            </a:r>
            <a:endParaRPr lang="en-US" sz="2399" dirty="0"/>
          </a:p>
        </p:txBody>
      </p:sp>
      <p:sp>
        <p:nvSpPr>
          <p:cNvPr id="2" name="CaixaDeTexto 1"/>
          <p:cNvSpPr txBox="1"/>
          <p:nvPr/>
        </p:nvSpPr>
        <p:spPr>
          <a:xfrm>
            <a:off x="2110804" y="6072317"/>
            <a:ext cx="7967246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2.2a </a:t>
            </a:r>
            <a:r>
              <a:rPr lang="en-US" sz="1801" dirty="0"/>
              <a:t>– </a:t>
            </a:r>
            <a:r>
              <a:rPr lang="en-US" sz="1801" dirty="0" smtClean="0"/>
              <a:t>Identification of possible traffic sign positions using color segmentation</a:t>
            </a:r>
            <a:endParaRPr lang="en-US" sz="1801" dirty="0"/>
          </a:p>
        </p:txBody>
      </p:sp>
      <p:pic>
        <p:nvPicPr>
          <p:cNvPr id="8" name="Imagem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81" y="2564904"/>
            <a:ext cx="5024646" cy="3336296"/>
          </a:xfrm>
          <a:prstGeom prst="rect">
            <a:avLst/>
          </a:prstGeom>
        </p:spPr>
      </p:pic>
      <p:pic>
        <p:nvPicPr>
          <p:cNvPr id="9" name="Imagem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27" y="2564904"/>
            <a:ext cx="5024646" cy="33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7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959770"/>
          </a:xfrm>
        </p:spPr>
        <p:txBody>
          <a:bodyPr/>
          <a:lstStyle/>
          <a:p>
            <a:pPr algn="ctr"/>
            <a:r>
              <a:rPr lang="en-US" sz="4000" dirty="0" smtClean="0"/>
              <a:t>2.2. Signal color segmentation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532035" y="1396456"/>
            <a:ext cx="9134393" cy="1096439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 startAt="3"/>
            </a:pPr>
            <a:r>
              <a:rPr lang="en-US" sz="2399" dirty="0" smtClean="0"/>
              <a:t>Identification of signals circles using </a:t>
            </a:r>
            <a:r>
              <a:rPr lang="en-US" sz="2399" dirty="0" err="1" smtClean="0"/>
              <a:t>HoughCircles</a:t>
            </a:r>
            <a:r>
              <a:rPr lang="en-US" sz="2399" dirty="0" smtClean="0"/>
              <a:t> transform</a:t>
            </a:r>
          </a:p>
          <a:p>
            <a:pPr marL="457200" indent="-457200">
              <a:buFont typeface="+mj-lt"/>
              <a:buAutoNum type="alphaLcParenR" startAt="3"/>
            </a:pPr>
            <a:r>
              <a:rPr lang="en-US" sz="2399" dirty="0" smtClean="0"/>
              <a:t>Detection of signals borders with OpenCV </a:t>
            </a:r>
            <a:r>
              <a:rPr lang="en-US" sz="2399" dirty="0" err="1" smtClean="0"/>
              <a:t>fitEllipse</a:t>
            </a:r>
            <a:endParaRPr lang="en-US" sz="2399" dirty="0"/>
          </a:p>
        </p:txBody>
      </p:sp>
      <p:sp>
        <p:nvSpPr>
          <p:cNvPr id="2" name="CaixaDeTexto 1"/>
          <p:cNvSpPr txBox="1"/>
          <p:nvPr/>
        </p:nvSpPr>
        <p:spPr>
          <a:xfrm>
            <a:off x="1065869" y="6072317"/>
            <a:ext cx="10057177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2.2b </a:t>
            </a:r>
            <a:r>
              <a:rPr lang="en-US" sz="1801" dirty="0"/>
              <a:t>– </a:t>
            </a:r>
            <a:r>
              <a:rPr lang="en-US" sz="1801" dirty="0" smtClean="0"/>
              <a:t>Usage of </a:t>
            </a:r>
            <a:r>
              <a:rPr lang="en-US" sz="1801" dirty="0" err="1" smtClean="0"/>
              <a:t>HoughCircles</a:t>
            </a:r>
            <a:r>
              <a:rPr lang="en-US" sz="1801" dirty="0" smtClean="0"/>
              <a:t> transform and ellipse extraction to segment the signals from the image</a:t>
            </a:r>
            <a:endParaRPr lang="en-US" sz="1801" dirty="0"/>
          </a:p>
        </p:txBody>
      </p:sp>
      <p:pic>
        <p:nvPicPr>
          <p:cNvPr id="7" name="Imagem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08" y="2492896"/>
            <a:ext cx="5155565" cy="34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5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2427" y="381008"/>
            <a:ext cx="9144001" cy="959770"/>
          </a:xfrm>
        </p:spPr>
        <p:txBody>
          <a:bodyPr/>
          <a:lstStyle/>
          <a:p>
            <a:pPr algn="ctr"/>
            <a:r>
              <a:rPr lang="en-US" sz="4000" dirty="0" smtClean="0"/>
              <a:t>2.3. Text color segmentation</a:t>
            </a:r>
            <a:endParaRPr lang="en-US" dirty="0"/>
          </a:p>
        </p:txBody>
      </p:sp>
      <p:sp>
        <p:nvSpPr>
          <p:cNvPr id="5" name="Marcador de Posição de Conteúdo 13"/>
          <p:cNvSpPr txBox="1">
            <a:spLocks/>
          </p:cNvSpPr>
          <p:nvPr/>
        </p:nvSpPr>
        <p:spPr>
          <a:xfrm>
            <a:off x="1532035" y="1396456"/>
            <a:ext cx="9134393" cy="1600496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/>
            </a:pPr>
            <a:r>
              <a:rPr lang="en-US" sz="2399" dirty="0" smtClean="0"/>
              <a:t>Extraction of each signal from the image, removing the background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399" dirty="0" smtClean="0"/>
              <a:t>Segment text only inside signs ellipsis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399" dirty="0" smtClean="0"/>
              <a:t>Usage of erosion operation to thin the text and improve recognition</a:t>
            </a:r>
            <a:endParaRPr lang="en-US" sz="2399" dirty="0"/>
          </a:p>
        </p:txBody>
      </p:sp>
      <p:sp>
        <p:nvSpPr>
          <p:cNvPr id="2" name="CaixaDeTexto 1"/>
          <p:cNvSpPr txBox="1"/>
          <p:nvPr/>
        </p:nvSpPr>
        <p:spPr>
          <a:xfrm>
            <a:off x="2159755" y="6237312"/>
            <a:ext cx="5061002" cy="341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2.3a </a:t>
            </a:r>
            <a:r>
              <a:rPr lang="en-US" sz="1801" dirty="0"/>
              <a:t>– </a:t>
            </a:r>
            <a:r>
              <a:rPr lang="en-US" sz="1801" dirty="0" smtClean="0"/>
              <a:t>Text extraction using color segmentation</a:t>
            </a:r>
            <a:endParaRPr lang="en-US" sz="1801" dirty="0"/>
          </a:p>
        </p:txBody>
      </p:sp>
      <p:pic>
        <p:nvPicPr>
          <p:cNvPr id="6" name="Image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2" y="3146091"/>
            <a:ext cx="4392488" cy="2916707"/>
          </a:xfrm>
          <a:prstGeom prst="rect">
            <a:avLst/>
          </a:prstGeom>
        </p:spPr>
      </p:pic>
      <p:pic>
        <p:nvPicPr>
          <p:cNvPr id="8" name="Imagem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49" y="3446475"/>
            <a:ext cx="1332865" cy="1720850"/>
          </a:xfrm>
          <a:prstGeom prst="rect">
            <a:avLst/>
          </a:prstGeom>
        </p:spPr>
      </p:pic>
      <p:pic>
        <p:nvPicPr>
          <p:cNvPr id="9" name="Imagem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24" y="3446475"/>
            <a:ext cx="1333500" cy="172466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578749" y="5316236"/>
            <a:ext cx="2592287" cy="591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1" dirty="0"/>
              <a:t>Fig. </a:t>
            </a:r>
            <a:r>
              <a:rPr lang="en-US" sz="1801" dirty="0" smtClean="0"/>
              <a:t>2.3b </a:t>
            </a:r>
            <a:r>
              <a:rPr lang="en-US" sz="1801" dirty="0"/>
              <a:t>– </a:t>
            </a:r>
            <a:r>
              <a:rPr lang="en-US" sz="1801" dirty="0" smtClean="0"/>
              <a:t>Application of the erosion operator</a:t>
            </a:r>
            <a:endParaRPr lang="en-US" sz="1801" dirty="0"/>
          </a:p>
        </p:txBody>
      </p:sp>
    </p:spTree>
    <p:extLst>
      <p:ext uri="{BB962C8B-B14F-4D97-AF65-F5344CB8AC3E}">
        <p14:creationId xmlns:p14="http://schemas.microsoft.com/office/powerpoint/2010/main" val="162948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</a:theme>
</file>

<file path=ppt/theme/theme2.xml><?xml version="1.0" encoding="utf-8"?>
<a:theme xmlns:a="http://schemas.openxmlformats.org/drawingml/2006/main" name="Escritório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scritório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E257D54-B65D-4775-8A47-BF76CA13EE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TC104033937[[fn=Rasto de Vapor]]</Template>
  <TotalTime>0</TotalTime>
  <Words>414</Words>
  <Application>Microsoft Office PowerPoint</Application>
  <PresentationFormat>Personalizados</PresentationFormat>
  <Paragraphs>62</Paragraphs>
  <Slides>16</Slides>
  <Notes>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0" baseType="lpstr">
      <vt:lpstr>Arial</vt:lpstr>
      <vt:lpstr>Corbel</vt:lpstr>
      <vt:lpstr>Wingdings</vt:lpstr>
      <vt:lpstr>Digital Blue Tunnel 16x9</vt:lpstr>
      <vt:lpstr>Traffic Sign Detection</vt:lpstr>
      <vt:lpstr>1. Applications</vt:lpstr>
      <vt:lpstr>2. Implementation main algorithms</vt:lpstr>
      <vt:lpstr>2.1. Image preprocessing</vt:lpstr>
      <vt:lpstr>2.1. Image preprocessing</vt:lpstr>
      <vt:lpstr>2.1. Image preprocessing</vt:lpstr>
      <vt:lpstr>2.2. Signal color segmentation</vt:lpstr>
      <vt:lpstr>2.2. Signal color segmentation</vt:lpstr>
      <vt:lpstr>2.3. Text color segmentation</vt:lpstr>
      <vt:lpstr>2.4. Traffic sign recognition</vt:lpstr>
      <vt:lpstr>2.4. Traffic sign recognition</vt:lpstr>
      <vt:lpstr>2.4. Traffic sign recognition</vt:lpstr>
      <vt:lpstr>2.4. Traffic sign recognition</vt:lpstr>
      <vt:lpstr>3.1. Parameterization</vt:lpstr>
      <vt:lpstr>3.2. Parameterization</vt:lpstr>
      <vt:lpstr> Questions?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2013-11-12T00:17:34Z</dcterms:created>
  <dcterms:modified xsi:type="dcterms:W3CDTF">2013-11-12T10:53:55Z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